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2" r:id="rId25"/>
    <p:sldId id="283" r:id="rId26"/>
    <p:sldId id="284" r:id="rId27"/>
    <p:sldId id="280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918" y="-17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11.02.2018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22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11.02.2018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157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11.02.2018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67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11.02.2018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87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11.02.2018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08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11.02.2018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57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11.02.2018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065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11.02.2018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44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11.02.2018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21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11.02.2018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385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11.02.2018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01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FAAA5-A14A-44C9-AE63-B0B7E46459D5}" type="datetimeFigureOut">
              <a:rPr lang="ru-RU" smtClean="0"/>
              <a:t>11.02.2018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E71F4-764E-4B55-B4DF-8EF2746654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45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Визуализация данных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Лекции доступны онлайн по адресу</a:t>
            </a:r>
            <a:endParaRPr lang="en-US" dirty="0" smtClean="0"/>
          </a:p>
          <a:p>
            <a:r>
              <a:rPr lang="en-US" dirty="0" smtClean="0"/>
              <a:t>http://github.com/a-vodka/dv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42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7787208" cy="1396752"/>
          </a:xfrm>
        </p:spPr>
        <p:txBody>
          <a:bodyPr/>
          <a:lstStyle/>
          <a:p>
            <a:r>
              <a:rPr lang="ru-RU" dirty="0"/>
              <a:t>Графы молекул из статьи А.К. Брауна (1864).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459351"/>
            <a:ext cx="5767387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80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Ранние статьи по визуализации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H.W. </a:t>
            </a:r>
            <a:r>
              <a:rPr lang="en-US" dirty="0" err="1"/>
              <a:t>Tutte</a:t>
            </a:r>
            <a:r>
              <a:rPr lang="en-US" dirty="0"/>
              <a:t> </a:t>
            </a:r>
            <a:r>
              <a:rPr lang="en-US" dirty="0" smtClean="0"/>
              <a:t>’1963</a:t>
            </a:r>
            <a:r>
              <a:rPr lang="uk-UA" dirty="0" smtClean="0"/>
              <a:t>  </a:t>
            </a:r>
            <a:r>
              <a:rPr lang="en-US" dirty="0"/>
              <a:t>How to draw a </a:t>
            </a:r>
            <a:r>
              <a:rPr lang="en-US" dirty="0" smtClean="0"/>
              <a:t>graph</a:t>
            </a:r>
            <a:endParaRPr lang="uk-UA" dirty="0" smtClean="0"/>
          </a:p>
          <a:p>
            <a:endParaRPr lang="uk-UA" dirty="0"/>
          </a:p>
          <a:p>
            <a:r>
              <a:rPr lang="en-US" dirty="0"/>
              <a:t>D. E. Knuth </a:t>
            </a:r>
            <a:r>
              <a:rPr lang="en-US" dirty="0" smtClean="0"/>
              <a:t>’1970</a:t>
            </a:r>
            <a:r>
              <a:rPr lang="uk-UA" dirty="0" smtClean="0"/>
              <a:t> </a:t>
            </a:r>
            <a:r>
              <a:rPr lang="en-US" dirty="0"/>
              <a:t>How shall we draw a tree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0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Симпозиумы по </a:t>
            </a:r>
            <a:r>
              <a:rPr lang="en-US" dirty="0"/>
              <a:t>Graph Drawing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International Work Meeting on Graph Drawing, Marino (Rome), Italy, June 4—5, </a:t>
            </a:r>
            <a:r>
              <a:rPr lang="en-US" dirty="0" smtClean="0"/>
              <a:t>1992</a:t>
            </a:r>
            <a:endParaRPr lang="uk-UA" dirty="0" smtClean="0"/>
          </a:p>
          <a:p>
            <a:r>
              <a:rPr lang="uk-UA" dirty="0" smtClean="0"/>
              <a:t>…</a:t>
            </a:r>
          </a:p>
          <a:p>
            <a:r>
              <a:rPr lang="en-US" dirty="0"/>
              <a:t>21st International Symposium on Graph Drawing, Bordeaux, France, September 23—25, </a:t>
            </a:r>
            <a:r>
              <a:rPr lang="en-US" dirty="0" smtClean="0"/>
              <a:t>2013</a:t>
            </a:r>
            <a:endParaRPr lang="uk-UA" dirty="0" smtClean="0"/>
          </a:p>
          <a:p>
            <a:r>
              <a:rPr lang="en-US" dirty="0"/>
              <a:t>22nd International Symposium on Graph Drawing, </a:t>
            </a:r>
            <a:r>
              <a:rPr lang="en-US" dirty="0" err="1"/>
              <a:t>Würzburg</a:t>
            </a:r>
            <a:r>
              <a:rPr lang="en-US" dirty="0"/>
              <a:t>, Germany, 24-26 September 2014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44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Д. Кнут о визуализации графов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D.E. Knuth (GD' </a:t>
            </a:r>
            <a:r>
              <a:rPr lang="en-US" dirty="0" smtClean="0"/>
              <a:t>1996):</a:t>
            </a:r>
            <a:endParaRPr lang="uk-UA" dirty="0" smtClean="0"/>
          </a:p>
          <a:p>
            <a:r>
              <a:rPr lang="en-US" dirty="0"/>
              <a:t>Graph drawing is the best possible field I can think of</a:t>
            </a:r>
            <a:r>
              <a:rPr lang="en-US" dirty="0" smtClean="0"/>
              <a:t>:</a:t>
            </a:r>
            <a:r>
              <a:rPr lang="uk-UA" dirty="0" smtClean="0"/>
              <a:t> </a:t>
            </a:r>
            <a:r>
              <a:rPr lang="en-US" dirty="0" smtClean="0"/>
              <a:t>It </a:t>
            </a:r>
            <a:r>
              <a:rPr lang="en-US" dirty="0"/>
              <a:t>merges aesthetics, mathematical beauty and wonderful algorithms. It therefore provides a harmonic balance between the left and right brain parts</a:t>
            </a:r>
            <a:r>
              <a:rPr lang="en-US" dirty="0" smtClean="0"/>
              <a:t>.</a:t>
            </a:r>
            <a:endParaRPr lang="uk-UA" dirty="0" smtClean="0"/>
          </a:p>
          <a:p>
            <a:r>
              <a:rPr lang="en-US" dirty="0"/>
              <a:t>A good graph drawing algorithm should leave something for the user‘s satisfaction.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041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Типичные области применения графов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engineering: UML </a:t>
            </a:r>
            <a:r>
              <a:rPr lang="ru-RU" dirty="0"/>
              <a:t>диаграммы, диаграммы </a:t>
            </a:r>
            <a:r>
              <a:rPr lang="ru-RU" dirty="0" smtClean="0"/>
              <a:t>вызовов;</a:t>
            </a:r>
          </a:p>
          <a:p>
            <a:r>
              <a:rPr lang="ru-RU" dirty="0"/>
              <a:t>Биология: </a:t>
            </a:r>
            <a:r>
              <a:rPr lang="ru-RU" dirty="0" err="1"/>
              <a:t>геномика</a:t>
            </a:r>
            <a:r>
              <a:rPr lang="ru-RU" dirty="0"/>
              <a:t>, пищевые цепи, </a:t>
            </a:r>
            <a:r>
              <a:rPr lang="ru-RU" dirty="0" smtClean="0"/>
              <a:t>…;</a:t>
            </a:r>
          </a:p>
          <a:p>
            <a:r>
              <a:rPr lang="ru-RU" dirty="0"/>
              <a:t>Сети: инструменты управления сетями, </a:t>
            </a:r>
            <a:r>
              <a:rPr lang="ru-RU" dirty="0" smtClean="0"/>
              <a:t>Интернет;</a:t>
            </a:r>
          </a:p>
          <a:p>
            <a:r>
              <a:rPr lang="ru-RU" dirty="0"/>
              <a:t>Безопасность: сетевые </a:t>
            </a:r>
            <a:r>
              <a:rPr lang="ru-RU" dirty="0" smtClean="0"/>
              <a:t>атаки;</a:t>
            </a:r>
          </a:p>
          <a:p>
            <a:r>
              <a:rPr lang="ru-RU" dirty="0"/>
              <a:t>Социальные сети: </a:t>
            </a:r>
            <a:r>
              <a:rPr lang="ru-RU" dirty="0" err="1"/>
              <a:t>Twitter</a:t>
            </a:r>
            <a:r>
              <a:rPr lang="ru-RU" dirty="0"/>
              <a:t>, </a:t>
            </a:r>
            <a:r>
              <a:rPr lang="ru-RU" dirty="0" err="1"/>
              <a:t>Facebook</a:t>
            </a:r>
            <a:r>
              <a:rPr lang="ru-RU" dirty="0"/>
              <a:t>, </a:t>
            </a:r>
            <a:r>
              <a:rPr lang="ru-RU" dirty="0" err="1"/>
              <a:t>etc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8757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Пользовательские требования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Читабельность</a:t>
            </a:r>
            <a:r>
              <a:rPr lang="ru-RU" dirty="0"/>
              <a:t>: видны основные структурные особенности </a:t>
            </a:r>
            <a:r>
              <a:rPr lang="ru-RU" dirty="0" smtClean="0"/>
              <a:t>графа;</a:t>
            </a:r>
          </a:p>
          <a:p>
            <a:r>
              <a:rPr lang="ru-RU" b="1" dirty="0"/>
              <a:t>Конформизм</a:t>
            </a:r>
            <a:r>
              <a:rPr lang="ru-RU" dirty="0"/>
              <a:t>: рисунок должен соответствовать стилевым соглашениям, характерным для конкретной прикладной </a:t>
            </a:r>
            <a:r>
              <a:rPr lang="ru-RU" dirty="0" smtClean="0"/>
              <a:t>области;</a:t>
            </a:r>
          </a:p>
          <a:p>
            <a:r>
              <a:rPr lang="ru-RU" b="1" dirty="0"/>
              <a:t>Управляемость</a:t>
            </a:r>
            <a:r>
              <a:rPr lang="ru-RU" dirty="0"/>
              <a:t>: пользователь может контролировать параметры </a:t>
            </a:r>
            <a:r>
              <a:rPr lang="ru-RU" dirty="0" smtClean="0"/>
              <a:t>укладки;</a:t>
            </a:r>
          </a:p>
          <a:p>
            <a:r>
              <a:rPr lang="ru-RU" b="1" dirty="0"/>
              <a:t>Быстродействие</a:t>
            </a:r>
            <a:r>
              <a:rPr lang="ru-RU" dirty="0"/>
              <a:t> соответствует цели (динамический граф на экране / высококачественная диаграмма для печати / </a:t>
            </a:r>
            <a:r>
              <a:rPr lang="ru-RU" dirty="0" smtClean="0"/>
              <a:t>…);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3927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Соглашения (</a:t>
            </a:r>
            <a:r>
              <a:rPr lang="en-US" dirty="0"/>
              <a:t>conventions)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268761"/>
            <a:ext cx="8229600" cy="388843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Соглашение — это свойство, которому укладка графа должна удовлетворять «беспрекословно», в противном случае граф не считается уложенным вовсе. Примеры</a:t>
            </a:r>
            <a:r>
              <a:rPr lang="ru-RU" dirty="0" smtClean="0"/>
              <a:t>:</a:t>
            </a:r>
          </a:p>
          <a:p>
            <a:r>
              <a:rPr lang="ru-RU" dirty="0"/>
              <a:t>Вершины графа не должны лежать на рёбрах, концами которых они не являются</a:t>
            </a:r>
            <a:r>
              <a:rPr lang="ru-RU" dirty="0" smtClean="0"/>
              <a:t>.</a:t>
            </a:r>
          </a:p>
          <a:p>
            <a:r>
              <a:rPr lang="ru-RU" dirty="0"/>
              <a:t>Как могут изображаться рёбра (отрезком прямой / </a:t>
            </a:r>
            <a:r>
              <a:rPr lang="ru-RU" dirty="0" err="1"/>
              <a:t>полилинией</a:t>
            </a:r>
            <a:r>
              <a:rPr lang="ru-RU" dirty="0"/>
              <a:t> / дугой окружности / сплайном / </a:t>
            </a:r>
            <a:r>
              <a:rPr lang="ru-RU" dirty="0" smtClean="0"/>
              <a:t>…)</a:t>
            </a:r>
          </a:p>
          <a:p>
            <a:r>
              <a:rPr lang="ru-RU" dirty="0"/>
              <a:t>Как должны располагаться вершины (если ребро идёт из 𝑢 в 𝑣, то 𝑣 лежит ниже 𝑢 /вершины и изгибы рёбер должны иметь целочисленные координаты / …).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653136"/>
            <a:ext cx="4051300" cy="133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25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Соглашения (</a:t>
            </a:r>
            <a:r>
              <a:rPr lang="en-US" dirty="0"/>
              <a:t>conventions)</a:t>
            </a:r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365104"/>
            <a:ext cx="2522538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Правило — это пожелание, которое следует выполнить в максимально возможном объёме. Правила имеют, в основном, эстетическую мотивацию</a:t>
            </a:r>
            <a:r>
              <a:rPr lang="ru-RU" dirty="0" smtClean="0"/>
              <a:t>. Примеры:</a:t>
            </a:r>
          </a:p>
          <a:p>
            <a:r>
              <a:rPr lang="ru-RU" dirty="0"/>
              <a:t>Кривые, изображающие рёбра, должны быть покороче. </a:t>
            </a:r>
            <a:endParaRPr lang="ru-RU" dirty="0" smtClean="0"/>
          </a:p>
          <a:p>
            <a:r>
              <a:rPr lang="ru-RU" dirty="0" smtClean="0"/>
              <a:t>Количество </a:t>
            </a:r>
            <a:r>
              <a:rPr lang="ru-RU" dirty="0"/>
              <a:t>изгибов на рёбрах должно быть поменьше</a:t>
            </a:r>
            <a:r>
              <a:rPr lang="ru-RU" dirty="0" smtClean="0"/>
              <a:t>.</a:t>
            </a:r>
          </a:p>
          <a:p>
            <a:r>
              <a:rPr lang="ru-RU" dirty="0"/>
              <a:t>Число пересечений рёбер должно быть поменьше</a:t>
            </a:r>
            <a:r>
              <a:rPr lang="ru-RU" dirty="0" smtClean="0"/>
              <a:t>.</a:t>
            </a:r>
          </a:p>
          <a:p>
            <a:r>
              <a:rPr lang="ru-RU" dirty="0"/>
              <a:t>Вершины не должны находиться слишком близко</a:t>
            </a:r>
            <a:r>
              <a:rPr lang="ru-RU" dirty="0" smtClean="0"/>
              <a:t>.</a:t>
            </a:r>
          </a:p>
          <a:p>
            <a:r>
              <a:rPr lang="ru-RU" dirty="0" smtClean="0"/>
              <a:t>Углы </a:t>
            </a:r>
            <a:r>
              <a:rPr lang="ru-RU" dirty="0"/>
              <a:t>между пересекающимися рёбрами побольше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Площадь укладки поменьше</a:t>
            </a:r>
            <a:r>
              <a:rPr lang="ru-RU" dirty="0" smtClean="0"/>
              <a:t>.</a:t>
            </a:r>
          </a:p>
          <a:p>
            <a:r>
              <a:rPr lang="ru-RU" dirty="0"/>
              <a:t>Симметрии графа должны прослеживаться.</a:t>
            </a:r>
          </a:p>
        </p:txBody>
      </p:sp>
    </p:spTree>
    <p:extLst>
      <p:ext uri="{BB962C8B-B14F-4D97-AF65-F5344CB8AC3E}">
        <p14:creationId xmlns:p14="http://schemas.microsoft.com/office/powerpoint/2010/main" val="3857351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Часто не бывает «лучшей» укладки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8"/>
          <a:stretch/>
        </p:blipFill>
        <p:spPr bwMode="auto">
          <a:xfrm>
            <a:off x="179512" y="1844824"/>
            <a:ext cx="8529029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184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Трудности визуализации реальных графов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400" dirty="0"/>
              <a:t>People don't want to draw graphs</a:t>
            </a:r>
            <a:r>
              <a:rPr lang="en-US" sz="2400" dirty="0" smtClean="0"/>
              <a:t>.</a:t>
            </a:r>
            <a:endParaRPr lang="uk-UA" sz="2400" dirty="0" smtClean="0"/>
          </a:p>
          <a:p>
            <a:pPr marL="0" indent="0" algn="r">
              <a:buNone/>
            </a:pPr>
            <a:r>
              <a:rPr lang="en-US" sz="2400" dirty="0"/>
              <a:t>T</a:t>
            </a:r>
            <a:r>
              <a:rPr lang="en-US" sz="2400" dirty="0" smtClean="0"/>
              <a:t>hey </a:t>
            </a:r>
            <a:r>
              <a:rPr lang="en-US" sz="2400" dirty="0"/>
              <a:t>want to draw pictures that contain graphs. </a:t>
            </a:r>
            <a:endParaRPr lang="en-US" sz="2400" dirty="0" smtClean="0"/>
          </a:p>
          <a:p>
            <a:pPr marL="0" indent="0" algn="r">
              <a:buNone/>
            </a:pPr>
            <a:r>
              <a:rPr lang="en-US" sz="2400" i="1" dirty="0" smtClean="0"/>
              <a:t>Brendan </a:t>
            </a:r>
            <a:r>
              <a:rPr lang="en-US" sz="2400" i="1" dirty="0"/>
              <a:t>Madden, </a:t>
            </a:r>
            <a:r>
              <a:rPr lang="en-US" sz="2400" i="1" dirty="0" smtClean="0"/>
              <a:t>2003</a:t>
            </a:r>
          </a:p>
          <a:p>
            <a:pPr marL="0" indent="0" algn="r">
              <a:buNone/>
            </a:pPr>
            <a:endParaRPr lang="en-US" sz="2400" i="1" dirty="0"/>
          </a:p>
          <a:p>
            <a:pPr marL="0" indent="0">
              <a:buNone/>
            </a:pPr>
            <a:r>
              <a:rPr lang="ru-RU" sz="2400" i="1" dirty="0"/>
              <a:t>У реального графа есть семантика → появляются </a:t>
            </a:r>
            <a:r>
              <a:rPr lang="ru-RU" sz="2400" i="1" dirty="0" smtClean="0"/>
              <a:t>семантические правила.</a:t>
            </a:r>
            <a:endParaRPr lang="en-US" sz="2400" i="1" dirty="0" smtClean="0"/>
          </a:p>
          <a:p>
            <a:pPr marL="0" indent="0">
              <a:buNone/>
            </a:pPr>
            <a:endParaRPr lang="ru-RU" sz="2400" i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58" y="4221088"/>
            <a:ext cx="3384376" cy="180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224402"/>
            <a:ext cx="18954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16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</a:t>
            </a:r>
            <a:r>
              <a:rPr lang="uk-UA" dirty="0" smtClean="0"/>
              <a:t> </a:t>
            </a:r>
            <a:r>
              <a:rPr lang="ru-RU" dirty="0" smtClean="0"/>
              <a:t>визуализации</a:t>
            </a:r>
            <a:r>
              <a:rPr lang="uk-UA" dirty="0" smtClean="0"/>
              <a:t> </a:t>
            </a:r>
            <a:r>
              <a:rPr lang="ru-RU" dirty="0" smtClean="0"/>
              <a:t>ДАННЫХ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967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314" name="Picture 2" descr="Схема троллейбусного сообщен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8657084" cy="499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93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Трудности визуализации реальных графов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Примеры семантически-продиктованных правил</a:t>
            </a:r>
            <a:r>
              <a:rPr lang="ru-RU" dirty="0" smtClean="0"/>
              <a:t>:</a:t>
            </a:r>
            <a:endParaRPr lang="en-US" dirty="0" smtClean="0"/>
          </a:p>
          <a:p>
            <a:r>
              <a:rPr lang="ru-RU" dirty="0"/>
              <a:t>Выделенные вершины должны располагаться неподалёку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/>
              <a:t>Выделенные вершины должны располагаться на одной прямой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/>
              <a:t>Выделенные вершины должны располагаться в центре рисунка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/>
              <a:t>Выделенные вершины должны располагаться на периферии.</a:t>
            </a:r>
          </a:p>
        </p:txBody>
      </p:sp>
    </p:spTree>
    <p:extLst>
      <p:ext uri="{BB962C8B-B14F-4D97-AF65-F5344CB8AC3E}">
        <p14:creationId xmlns:p14="http://schemas.microsoft.com/office/powerpoint/2010/main" val="390205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Укладки </a:t>
            </a:r>
            <a:r>
              <a:rPr lang="ru-RU" dirty="0" smtClean="0"/>
              <a:t>сверхбольших интегральных схем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txBody>
          <a:bodyPr/>
          <a:lstStyle/>
          <a:p>
            <a:r>
              <a:rPr lang="ru-RU" dirty="0"/>
              <a:t>Ещё сложнее, чем укладка графов: множество дополнительных технологических правил.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3401566"/>
            <a:ext cx="538162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833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86" y="1412776"/>
            <a:ext cx="7560840" cy="4227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63688" y="5640621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Дорожки на плате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74781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Технические подходы к визуализации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Топология → форма → </a:t>
            </a:r>
            <a:r>
              <a:rPr lang="ru-RU" dirty="0" smtClean="0"/>
              <a:t>метрика</a:t>
            </a:r>
          </a:p>
          <a:p>
            <a:r>
              <a:rPr lang="ru-RU" dirty="0"/>
              <a:t>Методы, основанные на укладках планарных </a:t>
            </a:r>
            <a:r>
              <a:rPr lang="ru-RU" dirty="0" smtClean="0"/>
              <a:t>графов</a:t>
            </a:r>
          </a:p>
          <a:p>
            <a:r>
              <a:rPr lang="ru-RU" dirty="0"/>
              <a:t>Силовые </a:t>
            </a:r>
            <a:r>
              <a:rPr lang="ru-RU" dirty="0" smtClean="0"/>
              <a:t>методы</a:t>
            </a:r>
          </a:p>
          <a:p>
            <a:r>
              <a:rPr lang="ru-RU" dirty="0"/>
              <a:t>Методы типа «разделяй и властвуй»</a:t>
            </a:r>
          </a:p>
        </p:txBody>
      </p:sp>
    </p:spTree>
    <p:extLst>
      <p:ext uri="{BB962C8B-B14F-4D97-AF65-F5344CB8AC3E}">
        <p14:creationId xmlns:p14="http://schemas.microsoft.com/office/powerpoint/2010/main" val="1363792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Топология → форма → метрика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txBody>
          <a:bodyPr/>
          <a:lstStyle/>
          <a:p>
            <a:r>
              <a:rPr lang="ru-RU" dirty="0"/>
              <a:t>Этап «топология»: определяем, как упорядочены рёбра вокруг каждой вершины.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88024" y="4149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5295191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362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Топология → форма → метрика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txBody>
          <a:bodyPr/>
          <a:lstStyle/>
          <a:p>
            <a:r>
              <a:rPr lang="ru-RU" dirty="0"/>
              <a:t>Этап «форма»: определяем форму рёбер.(В случае ортогональных представлений — количество изломов.)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429000"/>
            <a:ext cx="5544616" cy="2821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413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Топология → форма → метрика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Этап «метрика»: </a:t>
            </a:r>
            <a:r>
              <a:rPr lang="ru-RU" dirty="0" smtClean="0"/>
              <a:t>подбираем </a:t>
            </a:r>
            <a:r>
              <a:rPr lang="ru-RU" dirty="0"/>
              <a:t>все длины</a:t>
            </a:r>
            <a:r>
              <a:rPr lang="ru-RU" dirty="0" smtClean="0"/>
              <a:t>.</a:t>
            </a:r>
          </a:p>
          <a:p>
            <a:endParaRPr lang="uk-UA" dirty="0"/>
          </a:p>
          <a:p>
            <a:endParaRPr lang="ru-R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509441"/>
            <a:ext cx="5620347" cy="3232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2387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Деревья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25963"/>
          </a:xfrm>
        </p:spPr>
        <p:txBody>
          <a:bodyPr/>
          <a:lstStyle/>
          <a:p>
            <a:r>
              <a:rPr lang="ru-RU" dirty="0"/>
              <a:t>Генеалогическое дерево династии </a:t>
            </a:r>
            <a:r>
              <a:rPr lang="ru-RU" dirty="0" err="1" smtClean="0"/>
              <a:t>Саксонов</a:t>
            </a:r>
            <a:r>
              <a:rPr lang="en-US" dirty="0" smtClean="0"/>
              <a:t> </a:t>
            </a:r>
            <a:r>
              <a:rPr lang="ru-RU" dirty="0"/>
              <a:t>в </a:t>
            </a:r>
            <a:r>
              <a:rPr lang="ru-RU" dirty="0" smtClean="0"/>
              <a:t>манускрипте</a:t>
            </a:r>
            <a:r>
              <a:rPr lang="en-US" dirty="0" smtClean="0"/>
              <a:t> </a:t>
            </a:r>
            <a:r>
              <a:rPr lang="ru-RU" dirty="0" smtClean="0"/>
              <a:t>XII век</a:t>
            </a:r>
            <a:r>
              <a:rPr lang="ru-RU" dirty="0"/>
              <a:t>а</a:t>
            </a:r>
          </a:p>
        </p:txBody>
      </p:sp>
      <p:pic>
        <p:nvPicPr>
          <p:cNvPr id="1029" name="Picture 5" descr="https://upload.wikimedia.org/wikipedia/commons/thumb/5/5e/StammtafelOttonen0002.jpg/800px-StammtafelOttonen0002.jpg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052736"/>
            <a:ext cx="3319143" cy="523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78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Деревья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3466728" cy="4525963"/>
          </a:xfrm>
        </p:spPr>
        <p:txBody>
          <a:bodyPr/>
          <a:lstStyle/>
          <a:p>
            <a:r>
              <a:rPr lang="ru-RU" dirty="0"/>
              <a:t>Дерево добродетелей (</a:t>
            </a:r>
            <a:r>
              <a:rPr lang="en-US" dirty="0"/>
              <a:t>XIV </a:t>
            </a:r>
            <a:r>
              <a:rPr lang="ru-RU" dirty="0"/>
              <a:t>век)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052736"/>
            <a:ext cx="3096344" cy="522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66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Деревья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3250704" cy="4525963"/>
          </a:xfrm>
        </p:spPr>
        <p:txBody>
          <a:bodyPr/>
          <a:lstStyle/>
          <a:p>
            <a:r>
              <a:rPr lang="ru-RU" dirty="0"/>
              <a:t>Дерево грехов (</a:t>
            </a:r>
            <a:r>
              <a:rPr lang="en-US" dirty="0"/>
              <a:t>XIV </a:t>
            </a:r>
            <a:r>
              <a:rPr lang="ru-RU" dirty="0"/>
              <a:t>век)</a:t>
            </a: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96752"/>
            <a:ext cx="3960440" cy="528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12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Деревья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484784"/>
            <a:ext cx="8280920" cy="964704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Помеченные деревья из статьи Кэли (1857) о деревьях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76912" y="5157192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A. Cayley. On the Theory of the Analytical Forms Called Trees. Philosophical Magazine, 4(13):172–176, 1857.</a:t>
            </a:r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68575"/>
            <a:ext cx="5997575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385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3898776" cy="4525963"/>
          </a:xfrm>
        </p:spPr>
        <p:txBody>
          <a:bodyPr/>
          <a:lstStyle/>
          <a:p>
            <a:r>
              <a:rPr lang="ru-RU" dirty="0"/>
              <a:t>Логический квадрат — диаграмма отношений между силлогизмами. </a:t>
            </a:r>
            <a:r>
              <a:rPr lang="ru-RU" dirty="0" err="1"/>
              <a:t>Juan</a:t>
            </a:r>
            <a:r>
              <a:rPr lang="ru-RU" dirty="0"/>
              <a:t> </a:t>
            </a:r>
            <a:r>
              <a:rPr lang="ru-RU" dirty="0" err="1"/>
              <a:t>de</a:t>
            </a:r>
            <a:r>
              <a:rPr lang="ru-RU" dirty="0"/>
              <a:t> </a:t>
            </a:r>
            <a:r>
              <a:rPr lang="ru-RU" dirty="0" err="1"/>
              <a:t>Celaya</a:t>
            </a:r>
            <a:r>
              <a:rPr lang="ru-RU" dirty="0"/>
              <a:t> (1490—1558)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40768"/>
            <a:ext cx="3652535" cy="501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52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474840" cy="4525963"/>
          </a:xfrm>
        </p:spPr>
        <p:txBody>
          <a:bodyPr/>
          <a:lstStyle/>
          <a:p>
            <a:r>
              <a:rPr lang="ru-RU" dirty="0"/>
              <a:t>Иллюстрация А.-Т. </a:t>
            </a:r>
            <a:r>
              <a:rPr lang="ru-RU" dirty="0" err="1"/>
              <a:t>Вандермонда</a:t>
            </a:r>
            <a:r>
              <a:rPr lang="ru-RU" dirty="0"/>
              <a:t> (1771 г.) к задаче об обходе шахматной доски конём. 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916832"/>
            <a:ext cx="3258508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555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042792" cy="4525963"/>
          </a:xfrm>
        </p:spPr>
        <p:txBody>
          <a:bodyPr/>
          <a:lstStyle/>
          <a:p>
            <a:r>
              <a:rPr lang="ru-RU" dirty="0"/>
              <a:t>Иллюстрация У. Гамильтона (1857) к задаче об обходе икосаэдра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28800"/>
            <a:ext cx="3686029" cy="274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822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693</Words>
  <Application>Microsoft Office PowerPoint</Application>
  <PresentationFormat>Экран (4:3)</PresentationFormat>
  <Paragraphs>86</Paragraphs>
  <Slides>27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28" baseType="lpstr">
      <vt:lpstr>Тема Office</vt:lpstr>
      <vt:lpstr>Визуализация данных</vt:lpstr>
      <vt:lpstr>История визуализации ДАННЫХ</vt:lpstr>
      <vt:lpstr>Деревья</vt:lpstr>
      <vt:lpstr>Деревья</vt:lpstr>
      <vt:lpstr>Деревья</vt:lpstr>
      <vt:lpstr>Деревья</vt:lpstr>
      <vt:lpstr>Графы</vt:lpstr>
      <vt:lpstr>Графы</vt:lpstr>
      <vt:lpstr>Графы</vt:lpstr>
      <vt:lpstr>Графы</vt:lpstr>
      <vt:lpstr>Ранние статьи по визуализации</vt:lpstr>
      <vt:lpstr>Симпозиумы по Graph Drawing</vt:lpstr>
      <vt:lpstr>Д. Кнут о визуализации графов</vt:lpstr>
      <vt:lpstr>Типичные области применения графов</vt:lpstr>
      <vt:lpstr>Пользовательские требования</vt:lpstr>
      <vt:lpstr>Соглашения (conventions)</vt:lpstr>
      <vt:lpstr>Соглашения (conventions)</vt:lpstr>
      <vt:lpstr>Часто не бывает «лучшей» укладки </vt:lpstr>
      <vt:lpstr>Трудности визуализации реальных графов</vt:lpstr>
      <vt:lpstr>Презентация PowerPoint</vt:lpstr>
      <vt:lpstr>Трудности визуализации реальных графов</vt:lpstr>
      <vt:lpstr>Укладки сверхбольших интегральных схем</vt:lpstr>
      <vt:lpstr>Презентация PowerPoint</vt:lpstr>
      <vt:lpstr>Технические подходы к визуализации</vt:lpstr>
      <vt:lpstr>Топология → форма → метрика</vt:lpstr>
      <vt:lpstr>Топология → форма → метрика</vt:lpstr>
      <vt:lpstr>Топология → форма → метрика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Визуализация данных</dc:title>
  <dc:creator>alex</dc:creator>
  <cp:lastModifiedBy>alex</cp:lastModifiedBy>
  <cp:revision>50</cp:revision>
  <dcterms:created xsi:type="dcterms:W3CDTF">2018-02-06T20:44:58Z</dcterms:created>
  <dcterms:modified xsi:type="dcterms:W3CDTF">2018-02-11T18:13:58Z</dcterms:modified>
</cp:coreProperties>
</file>